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70" r:id="rId10"/>
    <p:sldId id="269" r:id="rId11"/>
    <p:sldId id="271" r:id="rId12"/>
    <p:sldId id="265" r:id="rId13"/>
    <p:sldId id="266" r:id="rId14"/>
    <p:sldId id="268" r:id="rId15"/>
    <p:sldId id="267" r:id="rId16"/>
    <p:sldId id="272" r:id="rId17"/>
    <p:sldId id="273" r:id="rId18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4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Ellipse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22" name="U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da-DK" smtClean="0"/>
              <a:t>Klik for at redigere undertiteltypografien i masteren</a:t>
            </a:r>
            <a:endParaRPr lang="en-US"/>
          </a:p>
        </p:txBody>
      </p:sp>
      <p:sp>
        <p:nvSpPr>
          <p:cNvPr id="6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0D35FF-3C64-40C1-AB18-EE4C7FD6C6C5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7" name="Pladsholder til sidefod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8" name="Pladsholder til dias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A60145-4A8B-472C-AA9F-DA0B3419870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166C0-A1C8-481C-8B53-5950E84F0186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5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948A1-74AA-48F8-BA8C-F596591DC3E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ktangel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Ellipse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8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49DAF8-2C62-48BC-95A1-B5FC96D76F5A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FC1969-CB0C-4809-8524-2022E4064FC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2073B-6B35-46C9-84E9-771899CCBCBD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6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7131E-5A2A-4BA2-BBD9-3BD9F3833F9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4D956E-E984-46B4-92B7-82BC7BF0A504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1FFA93-AEF4-45E0-9BC5-E563B0C8D1B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dato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590B9-AEBC-43E9-BF2A-6E4BA5630C09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4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4CF20-DBEE-477C-9DCC-FF1C2D417BA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ktangel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D998AA-6D84-4F37-9239-A58700B52156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5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F5BF60-ACF8-4F33-8874-8C3ABFCAA0B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AA6FD9-CBD9-44A2-909D-DE9E4718C1D6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70D8EF-21F0-4EBC-9330-2D24867236C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Proces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oces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da-DK" noProof="0" smtClean="0"/>
              <a:t>Klik på ikonet for at tilføje et billede</a:t>
            </a:r>
            <a:endParaRPr lang="en-US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8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1CD477-E89F-4FFA-A53F-F7DD532CB24A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9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10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D17E44-F53F-42C8-9214-B2983C8C7FF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91899-9FCB-45EC-82BD-1E605B36E903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5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C8D6B-7684-4C32-B2C9-65CD26430C5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Pladsholder til dato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2790B-D7D4-4E0A-8A8C-5D2C7A20D847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5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81729-E4D2-472F-81F8-27F489EBE4C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Ellipse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Kran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ktangel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ladsholder til titel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da-DK" smtClean="0"/>
              <a:t>Klik for at redigere titeltypografi i masteren</a:t>
            </a:r>
            <a:endParaRPr lang="en-US"/>
          </a:p>
        </p:txBody>
      </p:sp>
      <p:sp>
        <p:nvSpPr>
          <p:cNvPr id="1033" name="Pladsholder til tekst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smtClean="0"/>
          </a:p>
        </p:txBody>
      </p:sp>
      <p:sp>
        <p:nvSpPr>
          <p:cNvPr id="24" name="Pladsholder til dato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2D73CB3-884F-4CE9-89AF-D4150BEB1D9F}" type="datetimeFigureOut">
              <a:rPr lang="da-DK"/>
              <a:pPr>
                <a:defRPr/>
              </a:pPr>
              <a:t>09-08-2010</a:t>
            </a:fld>
            <a:endParaRPr lang="da-DK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22" name="Pladsholder til diasnumm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D8038033-8363-4194-88E0-A1C6FF12FBB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15" name="Rektangel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9" r:id="rId2"/>
    <p:sldLayoutId id="2147483685" r:id="rId3"/>
    <p:sldLayoutId id="2147483680" r:id="rId4"/>
    <p:sldLayoutId id="2147483686" r:id="rId5"/>
    <p:sldLayoutId id="2147483681" r:id="rId6"/>
    <p:sldLayoutId id="2147483687" r:id="rId7"/>
    <p:sldLayoutId id="2147483688" r:id="rId8"/>
    <p:sldLayoutId id="2147483689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maps.google.de/?ie=UTF8&amp;ll=52.184037,11.123657&amp;spn=1.535842,4.943848&amp;z=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Ernst W. Heine:</a:t>
            </a:r>
            <a:br>
              <a:rPr lang="da-DK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Schuberts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Unvollendete</a:t>
            </a: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3314" name="Undertitel 2"/>
          <p:cNvSpPr>
            <a:spLocks noGrp="1"/>
          </p:cNvSpPr>
          <p:nvPr>
            <p:ph type="subTitle" idx="1"/>
          </p:nvPr>
        </p:nvSpPr>
        <p:spPr>
          <a:xfrm>
            <a:off x="1431925" y="1849438"/>
            <a:ext cx="7407275" cy="1752600"/>
          </a:xfrm>
        </p:spPr>
        <p:txBody>
          <a:bodyPr/>
          <a:lstStyle/>
          <a:p>
            <a:pPr marL="26988"/>
            <a:endParaRPr lang="da-DK" smtClean="0">
              <a:solidFill>
                <a:srgbClr val="002060"/>
              </a:solidFill>
              <a:latin typeface="Calibri" pitchFamily="34" charset="0"/>
            </a:endParaRPr>
          </a:p>
          <a:p>
            <a:pPr marL="26988"/>
            <a:r>
              <a:rPr lang="da-DK" smtClean="0">
                <a:solidFill>
                  <a:srgbClr val="002060"/>
                </a:solidFill>
                <a:latin typeface="Calibri" pitchFamily="34" charset="0"/>
              </a:rPr>
              <a:t>Was ist hier wohl richtig?</a:t>
            </a:r>
          </a:p>
          <a:p>
            <a:pPr marL="26988"/>
            <a:r>
              <a:rPr lang="da-DK" smtClean="0">
                <a:solidFill>
                  <a:srgbClr val="002060"/>
                </a:solidFill>
                <a:latin typeface="Calibri" pitchFamily="34" charset="0"/>
              </a:rPr>
              <a:t>Jedes mal hast du 4 Antwortmöglichkeiten.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Welche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Aufgabe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hatte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Grunau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?</a:t>
            </a:r>
            <a:br>
              <a:rPr lang="da-DK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Er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fuhr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Zement</a:t>
            </a: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8" name="Pladsholder til indhold 2"/>
          <p:cNvSpPr>
            <a:spLocks noGrp="1"/>
          </p:cNvSpPr>
          <p:nvPr>
            <p:ph idx="1"/>
          </p:nvPr>
        </p:nvSpPr>
        <p:spPr>
          <a:xfrm>
            <a:off x="1435100" y="1916832"/>
            <a:ext cx="7499350" cy="4331568"/>
          </a:xfrm>
        </p:spPr>
        <p:txBody>
          <a:bodyPr/>
          <a:lstStyle/>
          <a:p>
            <a:pPr marL="514350" indent="-514350">
              <a:buFont typeface="Gill Sans MT" pitchFamily="34" charset="0"/>
              <a:buAutoNum type="alphaLcPeriod"/>
            </a:pPr>
            <a:r>
              <a:rPr lang="da-DK" dirty="0" smtClean="0"/>
              <a:t>Von </a:t>
            </a:r>
            <a:r>
              <a:rPr lang="da-DK" dirty="0" err="1" smtClean="0"/>
              <a:t>West-Berlin</a:t>
            </a:r>
            <a:r>
              <a:rPr lang="da-DK" dirty="0" smtClean="0"/>
              <a:t> </a:t>
            </a:r>
            <a:r>
              <a:rPr lang="da-DK" dirty="0" err="1" smtClean="0"/>
              <a:t>nach</a:t>
            </a:r>
            <a:r>
              <a:rPr lang="da-DK" dirty="0" smtClean="0"/>
              <a:t> Hannover</a:t>
            </a:r>
          </a:p>
          <a:p>
            <a:pPr marL="514350" indent="-514350">
              <a:buFont typeface="Gill Sans MT" pitchFamily="34" charset="0"/>
              <a:buAutoNum type="alphaLcPeriod"/>
            </a:pPr>
            <a:r>
              <a:rPr lang="da-DK" dirty="0" smtClean="0"/>
              <a:t>Von Hannover </a:t>
            </a:r>
            <a:r>
              <a:rPr lang="da-DK" dirty="0" err="1" smtClean="0"/>
              <a:t>nach</a:t>
            </a:r>
            <a:r>
              <a:rPr lang="da-DK" dirty="0" smtClean="0"/>
              <a:t> </a:t>
            </a:r>
            <a:r>
              <a:rPr lang="da-DK" dirty="0" err="1" smtClean="0"/>
              <a:t>West-Berlin</a:t>
            </a:r>
            <a:endParaRPr lang="da-DK" dirty="0" smtClean="0"/>
          </a:p>
          <a:p>
            <a:pPr marL="514350" indent="-514350">
              <a:buFont typeface="Gill Sans MT" pitchFamily="34" charset="0"/>
              <a:buAutoNum type="alphaLcPeriod"/>
            </a:pPr>
            <a:r>
              <a:rPr lang="da-DK" dirty="0" smtClean="0"/>
              <a:t>Von Hannover </a:t>
            </a:r>
            <a:r>
              <a:rPr lang="da-DK" dirty="0" err="1" smtClean="0"/>
              <a:t>nach</a:t>
            </a:r>
            <a:r>
              <a:rPr lang="da-DK" dirty="0" smtClean="0"/>
              <a:t> </a:t>
            </a:r>
            <a:r>
              <a:rPr lang="da-DK" dirty="0" err="1" smtClean="0"/>
              <a:t>Ost-Berlin</a:t>
            </a:r>
            <a:endParaRPr lang="da-DK" dirty="0" smtClean="0"/>
          </a:p>
          <a:p>
            <a:pPr marL="514350" indent="-514350">
              <a:buFont typeface="Gill Sans MT" pitchFamily="34" charset="0"/>
              <a:buAutoNum type="alphaLcPeriod"/>
            </a:pPr>
            <a:r>
              <a:rPr lang="da-DK" dirty="0" smtClean="0"/>
              <a:t>Von </a:t>
            </a:r>
            <a:r>
              <a:rPr lang="da-DK" dirty="0" err="1" smtClean="0"/>
              <a:t>Ost-Berlin</a:t>
            </a:r>
            <a:r>
              <a:rPr lang="da-DK" dirty="0" smtClean="0"/>
              <a:t> </a:t>
            </a:r>
            <a:r>
              <a:rPr lang="da-DK" dirty="0" err="1" smtClean="0"/>
              <a:t>nach</a:t>
            </a:r>
            <a:r>
              <a:rPr lang="da-DK" dirty="0" smtClean="0"/>
              <a:t> Hannover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Von Hannover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nach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West-Berlin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da-DK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da-DK" sz="1300" dirty="0" smtClean="0">
                <a:solidFill>
                  <a:schemeClr val="tx2">
                    <a:satMod val="130000"/>
                  </a:schemeClr>
                </a:solidFill>
                <a:hlinkClick r:id="rId2"/>
              </a:rPr>
              <a:t> </a:t>
            </a:r>
            <a:r>
              <a:rPr lang="da-DK" sz="13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  <a:hlinkClick r:id="rId2"/>
              </a:rPr>
              <a:t>http://maps.google.de/?ie=UTF8&amp;ll=52.184037,11.123657&amp;spn=1.535842,4.943848&amp;z=8</a:t>
            </a:r>
            <a:endParaRPr lang="da-DK" sz="1300" dirty="0">
              <a:solidFill>
                <a:schemeClr val="tx2">
                  <a:satMod val="130000"/>
                </a:schemeClr>
              </a:solidFill>
              <a:latin typeface="Calibri" pitchFamily="34" charset="0"/>
            </a:endParaRPr>
          </a:p>
        </p:txBody>
      </p:sp>
      <p:sp>
        <p:nvSpPr>
          <p:cNvPr id="15362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smtClean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63" y="1714500"/>
            <a:ext cx="2857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Marienborn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war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ein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Kontrollpunkt</a:t>
            </a: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6386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in der BRD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in der DDR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In West-Berlin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In Ost-Berlin</a:t>
            </a:r>
          </a:p>
          <a:p>
            <a:pPr marL="595313" indent="-514350">
              <a:buFont typeface="Gill Sans MT" pitchFamily="34" charset="0"/>
              <a:buAutoNum type="alphaLcPeriod"/>
            </a:pPr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7970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Marienborn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war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ein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Kontrollpunkt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da-DK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in der DDR (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kurz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vor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Helmstedt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)</a:t>
            </a: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54238" y="1952625"/>
            <a:ext cx="6061075" cy="3267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Grunau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wohnte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8434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mtClean="0"/>
              <a:t>in West-Berlin</a:t>
            </a:r>
          </a:p>
          <a:p>
            <a:r>
              <a:rPr lang="da-DK" smtClean="0"/>
              <a:t>in Hannover</a:t>
            </a:r>
          </a:p>
          <a:p>
            <a:r>
              <a:rPr lang="da-DK" smtClean="0"/>
              <a:t>in Helmstedt</a:t>
            </a:r>
          </a:p>
          <a:p>
            <a:r>
              <a:rPr lang="da-DK" smtClean="0"/>
              <a:t>in Marienborn</a:t>
            </a: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Grunau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wohnte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in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Helmstedt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da-DK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(Zeile 19)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250" y="1643063"/>
            <a:ext cx="6989763" cy="4500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Mit ”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Vopos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”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meint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man …</a:t>
            </a: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die Kommunisten in der DDR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die Kapitalisten in der BRD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die Volkspolizisten in der DDR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mtClean="0"/>
              <a:t>die Zollbeamten in der BRD</a:t>
            </a:r>
          </a:p>
          <a:p>
            <a:pPr marL="595313" indent="-514350">
              <a:buFont typeface="Gill Sans MT" pitchFamily="34" charset="0"/>
              <a:buAutoNum type="alphaLcPeriod"/>
            </a:pPr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Mit ”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Vopos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”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meint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man</a:t>
            </a:r>
            <a:br>
              <a:rPr lang="da-DK" sz="28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</a:b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die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Volkspolizisten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in der DDR</a:t>
            </a:r>
            <a:endParaRPr lang="da-DK" sz="2800" dirty="0">
              <a:latin typeface="Calibri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4981596"/>
          </a:xfrm>
        </p:spPr>
        <p:txBody>
          <a:bodyPr/>
          <a:lstStyle/>
          <a:p>
            <a:pPr>
              <a:buNone/>
            </a:pPr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pPr algn="ctr">
              <a:buNone/>
            </a:pP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So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sah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der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Potsdamer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Platz</a:t>
            </a:r>
            <a:endParaRPr lang="da-DK" sz="2800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Calibri" pitchFamily="34" charset="0"/>
              <a:ea typeface="+mj-ea"/>
              <a:cs typeface="+mj-cs"/>
            </a:endParaRPr>
          </a:p>
          <a:p>
            <a:pPr algn="ctr">
              <a:buNone/>
            </a:pP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während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des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Kalten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Krieges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</a:t>
            </a:r>
            <a:r>
              <a:rPr lang="da-DK" sz="28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aus</a:t>
            </a:r>
            <a:r>
              <a:rPr lang="da-DK" sz="28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 …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428736"/>
            <a:ext cx="5002231" cy="40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dirty="0" smtClean="0"/>
              <a:t>So </a:t>
            </a:r>
            <a:r>
              <a:rPr lang="da-DK" dirty="0" err="1" smtClean="0"/>
              <a:t>sieht</a:t>
            </a:r>
            <a:r>
              <a:rPr lang="da-DK" dirty="0" smtClean="0"/>
              <a:t> der </a:t>
            </a:r>
            <a:r>
              <a:rPr lang="da-DK" dirty="0" err="1" smtClean="0"/>
              <a:t>Potsdamer</a:t>
            </a:r>
            <a:r>
              <a:rPr lang="da-DK" dirty="0" smtClean="0"/>
              <a:t> </a:t>
            </a:r>
            <a:r>
              <a:rPr lang="da-DK" dirty="0" err="1" smtClean="0"/>
              <a:t>Platz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 </a:t>
            </a:r>
            <a:r>
              <a:rPr lang="da-DK" dirty="0" err="1" smtClean="0"/>
              <a:t>heutzutage</a:t>
            </a:r>
            <a:r>
              <a:rPr lang="da-DK" dirty="0" smtClean="0"/>
              <a:t> </a:t>
            </a:r>
            <a:r>
              <a:rPr lang="da-DK" dirty="0" err="1" smtClean="0"/>
              <a:t>aus</a:t>
            </a:r>
            <a:r>
              <a:rPr lang="da-DK" dirty="0" smtClean="0"/>
              <a:t> …</a:t>
            </a:r>
            <a:endParaRPr lang="da-DK" dirty="0"/>
          </a:p>
        </p:txBody>
      </p:sp>
      <p:pic>
        <p:nvPicPr>
          <p:cNvPr id="4" name="Pladsholder til indhold 3" descr="potsdamer_platz_heu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33106" y="1857364"/>
            <a:ext cx="6447058" cy="42006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Und 1903 so</a:t>
            </a:r>
            <a:endParaRPr lang="da-DK" dirty="0"/>
          </a:p>
        </p:txBody>
      </p:sp>
      <p:pic>
        <p:nvPicPr>
          <p:cNvPr id="4" name="Pladsholder til indhold 3" descr="potsdamer-platz-19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09227" y="1447800"/>
            <a:ext cx="6951095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i="1" dirty="0" smtClean="0">
                <a:solidFill>
                  <a:schemeClr val="tx2">
                    <a:satMod val="130000"/>
                  </a:schemeClr>
                </a:solidFill>
              </a:rPr>
              <a:t>Außerdem sind sie scharf auf meine Autobahngebühren</a:t>
            </a:r>
            <a:r>
              <a:rPr lang="de-DE" dirty="0" smtClean="0">
                <a:solidFill>
                  <a:schemeClr val="tx2">
                    <a:satMod val="130000"/>
                  </a:schemeClr>
                </a:solidFill>
              </a:rPr>
              <a:t> bedeutet …</a:t>
            </a: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2530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mtClean="0"/>
              <a:t>Sie kontrollieren genau, ob ich mich an die Verkehrsregeln halte.</a:t>
            </a:r>
          </a:p>
          <a:p>
            <a:r>
              <a:rPr lang="da-DK" smtClean="0"/>
              <a:t>Sie achten genau darauf, dass ich die Autobahn nicht verlasse</a:t>
            </a:r>
          </a:p>
          <a:p>
            <a:r>
              <a:rPr lang="da-DK" smtClean="0"/>
              <a:t>Sie sind sehr froh mit dem Geld, das ich für die Autobahnfahrt bezahlen muss.</a:t>
            </a:r>
          </a:p>
          <a:p>
            <a:r>
              <a:rPr lang="da-DK" smtClean="0"/>
              <a:t>Sie achten genau darauf, dass ich nicht an der Autobahn halte und Tramper mitnehme.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22971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Sie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sind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sehr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froh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mit dem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Geld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,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dass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ich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für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die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Autobahnfahrt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bezahlen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da-DK" dirty="0" err="1" smtClean="0">
                <a:solidFill>
                  <a:schemeClr val="tx2">
                    <a:satMod val="130000"/>
                  </a:schemeClr>
                </a:solidFill>
              </a:rPr>
              <a:t>muss</a:t>
            </a:r>
            <a:r>
              <a:rPr lang="da-DK" dirty="0" smtClean="0">
                <a:solidFill>
                  <a:schemeClr val="tx2">
                    <a:satMod val="130000"/>
                  </a:schemeClr>
                </a:solidFill>
              </a:rPr>
              <a:t>.</a:t>
            </a:r>
            <a:br>
              <a:rPr lang="da-DK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da-DK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355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43188" y="3071813"/>
            <a:ext cx="4227512" cy="31702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20113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Es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war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ihm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jedesmal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ein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wenig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mulmig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,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wenn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er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zwischen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den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Minenfeldern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zur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Abfertigung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in das grelle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Scheinwerferlicht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fuhr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. –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Wie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fühlte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er </a:t>
            </a:r>
            <a:r>
              <a:rPr lang="da-DK" sz="32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sich</a:t>
            </a:r>
            <a:r>
              <a:rPr lang="da-DK" sz="32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?</a:t>
            </a:r>
            <a:endParaRPr lang="da-DK" sz="3200" dirty="0">
              <a:solidFill>
                <a:schemeClr val="tx2">
                  <a:satMod val="130000"/>
                </a:schemeClr>
              </a:solidFill>
              <a:latin typeface="Calibri" pitchFamily="34" charset="0"/>
            </a:endParaRPr>
          </a:p>
        </p:txBody>
      </p:sp>
      <p:sp>
        <p:nvSpPr>
          <p:cNvPr id="24578" name="Pladsholder til indhold 2"/>
          <p:cNvSpPr>
            <a:spLocks noGrp="1"/>
          </p:cNvSpPr>
          <p:nvPr>
            <p:ph idx="1"/>
          </p:nvPr>
        </p:nvSpPr>
        <p:spPr>
          <a:xfrm>
            <a:off x="1435100" y="2357438"/>
            <a:ext cx="7499350" cy="4143375"/>
          </a:xfrm>
        </p:spPr>
        <p:txBody>
          <a:bodyPr/>
          <a:lstStyle/>
          <a:p>
            <a:pPr marL="595313" indent="-514350">
              <a:buFont typeface="Gill Sans MT" pitchFamily="34" charset="0"/>
              <a:buAutoNum type="alphaLcPeriod"/>
            </a:pPr>
            <a:r>
              <a:rPr lang="da-DK" sz="2800" smtClean="0">
                <a:latin typeface="Calibri" pitchFamily="34" charset="0"/>
              </a:rPr>
              <a:t>Er war ganz ruhig, denn er hatte sich schon an die Lage gewöhnt.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z="2800" smtClean="0">
                <a:latin typeface="Calibri" pitchFamily="34" charset="0"/>
              </a:rPr>
              <a:t>Immer wieder wurde ihm ein wenig unheimlich zu Mute, obwohl er die Strecke schon so oft gefahren war.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z="2800" smtClean="0">
                <a:latin typeface="Calibri" pitchFamily="34" charset="0"/>
              </a:rPr>
              <a:t>Er fühlte sich sicher, weil es fast keinen Verkehr gab.</a:t>
            </a:r>
          </a:p>
          <a:p>
            <a:pPr marL="595313" indent="-514350">
              <a:buFont typeface="Gill Sans MT" pitchFamily="34" charset="0"/>
              <a:buAutoNum type="alphaLcPeriod"/>
            </a:pPr>
            <a:r>
              <a:rPr lang="da-DK" sz="2800" smtClean="0">
                <a:latin typeface="Calibri" pitchFamily="34" charset="0"/>
              </a:rPr>
              <a:t>Die Scheinwerfer beruhigten, weil er alles gut sehen konnte.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100" y="274639"/>
            <a:ext cx="7499350" cy="201135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Immer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wieder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wurde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ihm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ein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wenig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unheimlich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zu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Mute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,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obwohl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er die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Strecke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schon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so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oft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gefahren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 </a:t>
            </a:r>
            <a:r>
              <a:rPr lang="da-DK" sz="3600" dirty="0" err="1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war</a:t>
            </a:r>
            <a:r>
              <a:rPr lang="da-DK" sz="3600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.</a:t>
            </a:r>
            <a:endParaRPr lang="da-DK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5100" y="2500306"/>
            <a:ext cx="7499350" cy="3748094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da-DK" dirty="0" smtClean="0"/>
              <a:t>In Krimis </a:t>
            </a:r>
            <a:r>
              <a:rPr lang="da-DK" dirty="0" err="1" smtClean="0"/>
              <a:t>muss</a:t>
            </a:r>
            <a:r>
              <a:rPr lang="da-DK" dirty="0" smtClean="0"/>
              <a:t> es </a:t>
            </a:r>
            <a:r>
              <a:rPr lang="da-DK" dirty="0" err="1" smtClean="0"/>
              <a:t>Spannung</a:t>
            </a:r>
            <a:r>
              <a:rPr lang="da-DK" dirty="0" smtClean="0"/>
              <a:t> </a:t>
            </a:r>
            <a:r>
              <a:rPr lang="da-DK" dirty="0" err="1" smtClean="0"/>
              <a:t>geben</a:t>
            </a:r>
            <a:r>
              <a:rPr lang="da-DK" dirty="0" smtClean="0"/>
              <a:t>. </a:t>
            </a:r>
            <a:r>
              <a:rPr lang="da-DK" dirty="0" err="1" smtClean="0"/>
              <a:t>Bespreche</a:t>
            </a:r>
            <a:r>
              <a:rPr lang="da-DK" dirty="0" smtClean="0"/>
              <a:t> mit </a:t>
            </a:r>
            <a:r>
              <a:rPr lang="da-DK" dirty="0" err="1" smtClean="0"/>
              <a:t>deinem</a:t>
            </a:r>
            <a:r>
              <a:rPr lang="da-DK" dirty="0" smtClean="0"/>
              <a:t> Sitznachbarn, </a:t>
            </a:r>
            <a:r>
              <a:rPr lang="da-DK" dirty="0" err="1" smtClean="0"/>
              <a:t>wie</a:t>
            </a:r>
            <a:r>
              <a:rPr lang="da-DK" dirty="0" smtClean="0"/>
              <a:t> in </a:t>
            </a:r>
            <a:r>
              <a:rPr lang="da-DK" dirty="0" err="1" smtClean="0"/>
              <a:t>diesem</a:t>
            </a:r>
            <a:r>
              <a:rPr lang="da-DK" dirty="0" smtClean="0"/>
              <a:t>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Spannung</a:t>
            </a:r>
            <a:r>
              <a:rPr lang="da-DK" dirty="0" smtClean="0"/>
              <a:t> </a:t>
            </a:r>
            <a:r>
              <a:rPr lang="da-DK" dirty="0" err="1" smtClean="0"/>
              <a:t>aufgebaut</a:t>
            </a:r>
            <a:r>
              <a:rPr lang="da-DK" dirty="0" smtClean="0"/>
              <a:t> </a:t>
            </a:r>
            <a:r>
              <a:rPr lang="da-DK" dirty="0" err="1" smtClean="0"/>
              <a:t>wird</a:t>
            </a:r>
            <a:r>
              <a:rPr lang="da-DK" dirty="0" smtClean="0"/>
              <a:t>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da-DK" dirty="0" err="1" smtClean="0"/>
              <a:t>Wie</a:t>
            </a:r>
            <a:r>
              <a:rPr lang="da-DK" dirty="0" smtClean="0"/>
              <a:t> </a:t>
            </a:r>
            <a:r>
              <a:rPr lang="da-DK" dirty="0" err="1" smtClean="0"/>
              <a:t>könnte</a:t>
            </a:r>
            <a:r>
              <a:rPr lang="da-DK" dirty="0" smtClean="0"/>
              <a:t> </a:t>
            </a:r>
            <a:r>
              <a:rPr lang="da-DK" dirty="0" err="1" smtClean="0"/>
              <a:t>eurer</a:t>
            </a:r>
            <a:r>
              <a:rPr lang="da-DK" dirty="0" smtClean="0"/>
              <a:t> </a:t>
            </a:r>
            <a:r>
              <a:rPr lang="da-DK" dirty="0" err="1" smtClean="0"/>
              <a:t>Meinung</a:t>
            </a:r>
            <a:r>
              <a:rPr lang="da-DK" dirty="0" smtClean="0"/>
              <a:t> </a:t>
            </a:r>
            <a:r>
              <a:rPr lang="da-DK" dirty="0" err="1" smtClean="0"/>
              <a:t>nach</a:t>
            </a:r>
            <a:r>
              <a:rPr lang="da-DK" dirty="0" smtClean="0"/>
              <a:t> die Geschichte </a:t>
            </a:r>
            <a:r>
              <a:rPr lang="da-DK" dirty="0" err="1" smtClean="0"/>
              <a:t>weitergehen</a:t>
            </a:r>
            <a:r>
              <a:rPr lang="da-DK" dirty="0" smtClean="0"/>
              <a:t>? – </a:t>
            </a:r>
            <a:r>
              <a:rPr lang="da-DK" dirty="0" err="1" smtClean="0"/>
              <a:t>Schreibt</a:t>
            </a:r>
            <a:r>
              <a:rPr lang="da-DK" dirty="0" smtClean="0"/>
              <a:t> 10 </a:t>
            </a:r>
            <a:r>
              <a:rPr lang="da-DK" dirty="0" err="1" smtClean="0"/>
              <a:t>Stichwörter</a:t>
            </a:r>
            <a:r>
              <a:rPr lang="da-DK" dirty="0" smtClean="0"/>
              <a:t> </a:t>
            </a:r>
            <a:r>
              <a:rPr lang="da-DK" dirty="0" err="1" smtClean="0"/>
              <a:t>dafür</a:t>
            </a:r>
            <a:r>
              <a:rPr lang="da-DK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54098"/>
          </a:xfrm>
        </p:spPr>
        <p:txBody>
          <a:bodyPr>
            <a:noAutofit/>
          </a:bodyPr>
          <a:lstStyle/>
          <a:p>
            <a:r>
              <a:rPr lang="da-DK" sz="3200" dirty="0" smtClean="0">
                <a:latin typeface="Calibri" pitchFamily="34" charset="0"/>
              </a:rPr>
              <a:t>…, und er </a:t>
            </a:r>
            <a:r>
              <a:rPr lang="da-DK" sz="3200" dirty="0" err="1" smtClean="0">
                <a:latin typeface="Calibri" pitchFamily="34" charset="0"/>
              </a:rPr>
              <a:t>dachte</a:t>
            </a:r>
            <a:r>
              <a:rPr lang="da-DK" sz="3200" dirty="0" smtClean="0">
                <a:latin typeface="Calibri" pitchFamily="34" charset="0"/>
              </a:rPr>
              <a:t> … (Z. 79) » </a:t>
            </a:r>
            <a:r>
              <a:rPr lang="da-DK" sz="3200" dirty="0" err="1" smtClean="0">
                <a:latin typeface="Calibri" pitchFamily="34" charset="0"/>
              </a:rPr>
              <a:t>Wird</a:t>
            </a:r>
            <a:r>
              <a:rPr lang="da-DK" sz="3200" dirty="0" smtClean="0">
                <a:latin typeface="Calibri" pitchFamily="34" charset="0"/>
              </a:rPr>
              <a:t> er die </a:t>
            </a:r>
            <a:r>
              <a:rPr lang="da-DK" sz="3200" dirty="0" err="1" smtClean="0">
                <a:latin typeface="Calibri" pitchFamily="34" charset="0"/>
              </a:rPr>
              <a:t>Leute</a:t>
            </a:r>
            <a:r>
              <a:rPr lang="da-DK" sz="3200" dirty="0" smtClean="0">
                <a:latin typeface="Calibri" pitchFamily="34" charset="0"/>
              </a:rPr>
              <a:t> </a:t>
            </a:r>
            <a:r>
              <a:rPr lang="da-DK" sz="3200" dirty="0" err="1" smtClean="0">
                <a:latin typeface="Calibri" pitchFamily="34" charset="0"/>
              </a:rPr>
              <a:t>aufnehmen</a:t>
            </a:r>
            <a:r>
              <a:rPr lang="da-DK" sz="3200" dirty="0" smtClean="0">
                <a:latin typeface="Calibri" pitchFamily="34" charset="0"/>
              </a:rPr>
              <a:t> und </a:t>
            </a:r>
            <a:r>
              <a:rPr lang="da-DK" sz="3200" dirty="0" err="1" smtClean="0">
                <a:latin typeface="Calibri" pitchFamily="34" charset="0"/>
              </a:rPr>
              <a:t>zur</a:t>
            </a:r>
            <a:r>
              <a:rPr lang="da-DK" sz="3200" dirty="0" smtClean="0">
                <a:latin typeface="Calibri" pitchFamily="34" charset="0"/>
              </a:rPr>
              <a:t> </a:t>
            </a:r>
            <a:r>
              <a:rPr lang="da-DK" sz="3200" dirty="0" err="1" smtClean="0">
                <a:latin typeface="Calibri" pitchFamily="34" charset="0"/>
              </a:rPr>
              <a:t>Flucht</a:t>
            </a:r>
            <a:r>
              <a:rPr lang="da-DK" sz="3200" dirty="0" smtClean="0">
                <a:latin typeface="Calibri" pitchFamily="34" charset="0"/>
              </a:rPr>
              <a:t> </a:t>
            </a:r>
            <a:r>
              <a:rPr lang="da-DK" sz="3200" dirty="0" err="1" smtClean="0">
                <a:latin typeface="Calibri" pitchFamily="34" charset="0"/>
              </a:rPr>
              <a:t>verhelfen</a:t>
            </a:r>
            <a:r>
              <a:rPr lang="da-DK" sz="3200" dirty="0" smtClean="0">
                <a:latin typeface="Calibri" pitchFamily="34" charset="0"/>
              </a:rPr>
              <a:t>?</a:t>
            </a:r>
            <a:endParaRPr lang="da-DK" sz="3200" dirty="0">
              <a:latin typeface="Calibri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35100" y="1643050"/>
            <a:ext cx="7499350" cy="4605350"/>
          </a:xfrm>
        </p:spPr>
        <p:txBody>
          <a:bodyPr/>
          <a:lstStyle/>
          <a:p>
            <a:r>
              <a:rPr lang="da-DK" dirty="0" smtClean="0"/>
              <a:t>Ja, </a:t>
            </a:r>
            <a:r>
              <a:rPr lang="da-DK" dirty="0" err="1" smtClean="0"/>
              <a:t>denn</a:t>
            </a:r>
            <a:r>
              <a:rPr lang="da-DK" dirty="0" smtClean="0"/>
              <a:t> (+ hovedsætning)</a:t>
            </a:r>
          </a:p>
          <a:p>
            <a:r>
              <a:rPr lang="da-DK" dirty="0" err="1" smtClean="0"/>
              <a:t>Nein</a:t>
            </a:r>
            <a:r>
              <a:rPr lang="da-DK" dirty="0" smtClean="0"/>
              <a:t>, </a:t>
            </a:r>
            <a:r>
              <a:rPr lang="da-DK" dirty="0" err="1" smtClean="0"/>
              <a:t>denn</a:t>
            </a:r>
            <a:r>
              <a:rPr lang="da-DK" dirty="0" smtClean="0"/>
              <a:t> (+ hovedsætning)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Schuberts Unvollendete, 12</a:t>
            </a:r>
            <a:endParaRPr lang="de-DE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Mand, var du bare kørt videre!</a:t>
            </a:r>
          </a:p>
          <a:p>
            <a:r>
              <a:rPr lang="de-DE" dirty="0" smtClean="0"/>
              <a:t>Mensch, wärst du bloß weitergefahren.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mbusfletværk">
  <a:themeElements>
    <a:clrScheme name="Bambusfletværk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Bambusfletværk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Bambusfletværk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399</Words>
  <Application>Microsoft Office PowerPoint</Application>
  <PresentationFormat>Skærmshow (4:3)</PresentationFormat>
  <Paragraphs>59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Bambusfletværk</vt:lpstr>
      <vt:lpstr>Ernst W. Heine: Schuberts Unvollendete</vt:lpstr>
      <vt:lpstr>Welche Aufgabe hatte Grunau? Er fuhr Zement</vt:lpstr>
      <vt:lpstr>Von Hannover nach West-Berlin  http://maps.google.de/?ie=UTF8&amp;ll=52.184037,11.123657&amp;spn=1.535842,4.943848&amp;z=8</vt:lpstr>
      <vt:lpstr>Marienborn war ein Kontrollpunkt</vt:lpstr>
      <vt:lpstr>Marienborn war ein Kontrollpunkt in der DDR (kurz vor Helmstedt)</vt:lpstr>
      <vt:lpstr>Grunau wohnte </vt:lpstr>
      <vt:lpstr>Grunau wohnte in Helmstedt (Zeile 19)</vt:lpstr>
      <vt:lpstr>Mit ”Vopos” meint man …</vt:lpstr>
      <vt:lpstr>Mit ”Vopos” meint man die Volkspolizisten in der DDR</vt:lpstr>
      <vt:lpstr>So sieht der Potsdamer Platz  heutzutage aus …</vt:lpstr>
      <vt:lpstr>Und 1903 so</vt:lpstr>
      <vt:lpstr>Außerdem sind sie scharf auf meine Autobahngebühren bedeutet …</vt:lpstr>
      <vt:lpstr>Sie sind sehr froh mit dem Geld, dass ich für die Autobahnfahrt bezahlen muss. </vt:lpstr>
      <vt:lpstr>Es war ihm jedesmal ein wenig mulmig, wenn er zwischen den Minenfeldern zur Abfertigung in das grelle Scheinwerferlicht fuhr. – Wie fühlte er sich?</vt:lpstr>
      <vt:lpstr>Immer wieder wurde ihm ein wenig unheimlich zu Mute, obwohl er die Strecke schon so oft gefahren war.</vt:lpstr>
      <vt:lpstr>…, und er dachte … (Z. 79) » Wird er die Leute aufnehmen und zur Flucht verhelfen?</vt:lpstr>
      <vt:lpstr>Schuberts Unvollendete, 12</vt:lpstr>
    </vt:vector>
  </TitlesOfParts>
  <Company>IT-Center Fyn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Ernst W. Heine: Schuberts Unvollendete</dc:title>
  <dc:creator>ITC</dc:creator>
  <cp:lastModifiedBy>Viggo B. Quist</cp:lastModifiedBy>
  <cp:revision>34</cp:revision>
  <dcterms:created xsi:type="dcterms:W3CDTF">2009-04-27T07:39:45Z</dcterms:created>
  <dcterms:modified xsi:type="dcterms:W3CDTF">2010-08-09T18:55:38Z</dcterms:modified>
</cp:coreProperties>
</file>